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74" r:id="rId5"/>
    <p:sldId id="292" r:id="rId6"/>
    <p:sldId id="295" r:id="rId7"/>
    <p:sldId id="303" r:id="rId8"/>
    <p:sldId id="302" r:id="rId9"/>
    <p:sldId id="270" r:id="rId10"/>
    <p:sldId id="271" r:id="rId11"/>
    <p:sldId id="276" r:id="rId12"/>
    <p:sldId id="278" r:id="rId13"/>
    <p:sldId id="279" r:id="rId14"/>
    <p:sldId id="277" r:id="rId15"/>
    <p:sldId id="275" r:id="rId16"/>
    <p:sldId id="268" r:id="rId17"/>
    <p:sldId id="291" r:id="rId18"/>
    <p:sldId id="297" r:id="rId19"/>
    <p:sldId id="286" r:id="rId20"/>
    <p:sldId id="287" r:id="rId21"/>
    <p:sldId id="289" r:id="rId22"/>
    <p:sldId id="272" r:id="rId23"/>
    <p:sldId id="284" r:id="rId24"/>
    <p:sldId id="285" r:id="rId25"/>
    <p:sldId id="282" r:id="rId26"/>
    <p:sldId id="283" r:id="rId27"/>
    <p:sldId id="260" r:id="rId28"/>
    <p:sldId id="261" r:id="rId29"/>
    <p:sldId id="265" r:id="rId30"/>
    <p:sldId id="281" r:id="rId31"/>
    <p:sldId id="300" r:id="rId32"/>
    <p:sldId id="299" r:id="rId33"/>
    <p:sldId id="301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7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1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12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1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7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9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48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2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4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4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35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17F-24EA-B44E-934F-92DFA371E5C9}" type="datetimeFigureOut">
              <a:rPr lang="es-ES" smtClean="0"/>
              <a:t>11/10/19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2ADE-FD82-3649-B3B8-19F538267DD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387" y="17028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Comunidad Indígena </a:t>
            </a:r>
            <a:br>
              <a:rPr lang="es-ES" dirty="0" smtClean="0"/>
            </a:br>
            <a:r>
              <a:rPr lang="es-ES" dirty="0" smtClean="0"/>
              <a:t>Laguna Negra </a:t>
            </a:r>
            <a:br>
              <a:rPr lang="es-ES" dirty="0" smtClean="0"/>
            </a:br>
            <a:r>
              <a:rPr lang="es-ES" dirty="0" smtClean="0"/>
              <a:t>Macharety (Departamento Boquerón, Paraguay)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1243" y="3886199"/>
            <a:ext cx="7632050" cy="228804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Guadalupe Rojas, representante de jóvenes y nieta de Pascual Miguel.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Gloria Flores, representante de jóvenes e hija de Carlos Flores.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717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comunitario </a:t>
            </a:r>
            <a:endParaRPr lang="es-ES" dirty="0"/>
          </a:p>
        </p:txBody>
      </p:sp>
      <p:pic>
        <p:nvPicPr>
          <p:cNvPr id="6" name="Imagen 5" descr="WhatsApp Image 2019-10-11 at 9.44.12 AM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9" y="1571855"/>
            <a:ext cx="7679381" cy="43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comunitario </a:t>
            </a:r>
            <a:endParaRPr lang="es-ES" dirty="0"/>
          </a:p>
        </p:txBody>
      </p:sp>
      <p:pic>
        <p:nvPicPr>
          <p:cNvPr id="3" name="Imagen 2" descr="WhatsApp Image 2019-10-11 at 9.44.14 AM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7" y="1747902"/>
            <a:ext cx="7573786" cy="36803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31018" y="5859873"/>
            <a:ext cx="59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150.000 guaranís cuesta una cisterna. Eso sería como 162  Bs.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8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comunitario</a:t>
            </a:r>
            <a:endParaRPr lang="es-ES" dirty="0"/>
          </a:p>
        </p:txBody>
      </p:sp>
      <p:pic>
        <p:nvPicPr>
          <p:cNvPr id="4" name="Imagen 3" descr="WhatsApp Image 2019-10-11 at 9.44.1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38" y="1207183"/>
            <a:ext cx="5011921" cy="2435480"/>
          </a:xfrm>
          <a:prstGeom prst="rect">
            <a:avLst/>
          </a:prstGeom>
        </p:spPr>
      </p:pic>
      <p:pic>
        <p:nvPicPr>
          <p:cNvPr id="5" name="Imagen 4" descr="WhatsApp Image 2019-10-11 at 9.44.16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8" y="3382630"/>
            <a:ext cx="6150527" cy="29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comunitario</a:t>
            </a:r>
            <a:endParaRPr lang="es-ES" dirty="0"/>
          </a:p>
        </p:txBody>
      </p:sp>
      <p:pic>
        <p:nvPicPr>
          <p:cNvPr id="4" name="Marcador de contenido 3" descr="WhatsApp Image 2019-10-11 at 9.40.59 A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4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agua </a:t>
            </a:r>
            <a:endParaRPr lang="es-ES" dirty="0"/>
          </a:p>
        </p:txBody>
      </p:sp>
      <p:pic>
        <p:nvPicPr>
          <p:cNvPr id="4" name="Imagen 3" descr="WhatsApp Image 2019-10-11 at 9.39.10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" y="1417638"/>
            <a:ext cx="6276938" cy="47077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90805" y="2175445"/>
            <a:ext cx="1433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 smtClean="0"/>
              <a:t>syopar</a:t>
            </a:r>
            <a:r>
              <a:rPr lang="es-ES" sz="3000" dirty="0" smtClean="0"/>
              <a:t> 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76653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agua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028526" y="3244307"/>
            <a:ext cx="165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Atajado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028527" y="2026650"/>
            <a:ext cx="165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Tajamar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 descr="WhatsApp Image 2019-10-11 at 10.22.39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0" y="1584429"/>
            <a:ext cx="6194727" cy="46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producción </a:t>
            </a:r>
            <a:endParaRPr lang="es-ES" dirty="0"/>
          </a:p>
        </p:txBody>
      </p:sp>
      <p:pic>
        <p:nvPicPr>
          <p:cNvPr id="6" name="Imagen 5" descr="WhatsApp Image 2019-10-11 at 9.38.1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01" y="1974249"/>
            <a:ext cx="2439225" cy="2439225"/>
          </a:xfrm>
          <a:prstGeom prst="rect">
            <a:avLst/>
          </a:prstGeom>
        </p:spPr>
      </p:pic>
      <p:pic>
        <p:nvPicPr>
          <p:cNvPr id="7" name="Imagen 6" descr="WhatsApp Image 2019-10-11 at 9.39.03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8" y="1785625"/>
            <a:ext cx="4231431" cy="31735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3229" y="5050421"/>
            <a:ext cx="220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Oveja de pelo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577403" y="4865755"/>
            <a:ext cx="81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guinea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6388" y="5549458"/>
            <a:ext cx="361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Otros: Vacas, gallinas</a:t>
            </a:r>
          </a:p>
          <a:p>
            <a:r>
              <a:rPr lang="es-ES" dirty="0" smtClean="0"/>
              <a:t>10, 12, 20 vacas puede tener una familia 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72361" y="5549458"/>
            <a:ext cx="361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Agricultura: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11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producción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72850" y="5029581"/>
            <a:ext cx="621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Sésamo, maíz, madioca, calabaza, poroto, zapallo</a:t>
            </a:r>
            <a:endParaRPr lang="es-ES" dirty="0"/>
          </a:p>
        </p:txBody>
      </p:sp>
      <p:pic>
        <p:nvPicPr>
          <p:cNvPr id="3" name="Imagen 2" descr="WhatsApp Image 2019-10-11 at 12.44.02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66" y="1483477"/>
            <a:ext cx="4728138" cy="35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Tierra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798201"/>
            <a:ext cx="8432190" cy="432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La comunidad tiene su tierra propia con títulos y personería jurídica. En los últimos 3 años hemos formado grupos de productores de la chacra porque hoy en día los trabajos con los </a:t>
            </a:r>
            <a:r>
              <a:rPr lang="es-ES" dirty="0" err="1" smtClean="0"/>
              <a:t>carai</a:t>
            </a:r>
            <a:r>
              <a:rPr lang="es-ES" dirty="0" smtClean="0"/>
              <a:t> dicen ellos ahí ya se están terminando o changas. Tenemos ancianos que se dedican en la chacra y estamos fortaleciendo en la conservación de las semillas para renta y auto consumo ..Y es muy fructíferos nuestro trabajo.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102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de mujeres </a:t>
            </a:r>
            <a:endParaRPr lang="es-ES" dirty="0"/>
          </a:p>
        </p:txBody>
      </p:sp>
      <p:pic>
        <p:nvPicPr>
          <p:cNvPr id="3" name="Imagen 2" descr="WhatsApp Image 2019-10-11 at 9.39.0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6" y="1521555"/>
            <a:ext cx="6008675" cy="450650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35642" y="2465408"/>
            <a:ext cx="23435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Derechos Humanos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Derechos de Mujeres y </a:t>
            </a:r>
          </a:p>
          <a:p>
            <a:pPr marL="285750" indent="-285750">
              <a:buFont typeface="Arial"/>
              <a:buChar char="•"/>
            </a:pPr>
            <a:r>
              <a:rPr lang="es-ES" dirty="0"/>
              <a:t>D</a:t>
            </a:r>
            <a:r>
              <a:rPr lang="es-ES" dirty="0" smtClean="0"/>
              <a:t>erechos Indígenas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Agua Potable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Salud </a:t>
            </a:r>
          </a:p>
        </p:txBody>
      </p:sp>
    </p:spTree>
    <p:extLst>
      <p:ext uri="{BB962C8B-B14F-4D97-AF65-F5344CB8AC3E}">
        <p14:creationId xmlns:p14="http://schemas.microsoft.com/office/powerpoint/2010/main" val="422562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54" y="274638"/>
            <a:ext cx="4815609" cy="109601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Nuestra Comunidad Macharety</a:t>
            </a:r>
            <a:endParaRPr lang="es-ES" dirty="0"/>
          </a:p>
        </p:txBody>
      </p:sp>
      <p:pic>
        <p:nvPicPr>
          <p:cNvPr id="4" name="Imagen 3" descr="m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39" y="929102"/>
            <a:ext cx="4982574" cy="5471489"/>
          </a:xfrm>
          <a:prstGeom prst="rect">
            <a:avLst/>
          </a:prstGeom>
        </p:spPr>
      </p:pic>
      <p:pic>
        <p:nvPicPr>
          <p:cNvPr id="5" name="Imagen 4" descr="Boqueron_in_Paraguay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3" y="2323026"/>
            <a:ext cx="2581644" cy="28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de mujeres</a:t>
            </a:r>
            <a:endParaRPr lang="es-ES" dirty="0"/>
          </a:p>
        </p:txBody>
      </p:sp>
      <p:pic>
        <p:nvPicPr>
          <p:cNvPr id="4" name="Imagen 3" descr="WhatsApp Image 2019-10-11 at 9.39.08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14" y="1417638"/>
            <a:ext cx="6075772" cy="45568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61449" y="6140475"/>
            <a:ext cx="113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K</a:t>
            </a:r>
            <a:r>
              <a:rPr lang="es-ES" dirty="0" err="1" smtClean="0"/>
              <a:t>uña</a:t>
            </a:r>
            <a:r>
              <a:rPr lang="es-ES" dirty="0" smtClean="0"/>
              <a:t> </a:t>
            </a:r>
            <a:r>
              <a:rPr lang="es-ES" dirty="0" err="1" smtClean="0"/>
              <a:t>roga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002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de mujeres</a:t>
            </a:r>
            <a:endParaRPr lang="es-ES" dirty="0"/>
          </a:p>
        </p:txBody>
      </p:sp>
      <p:pic>
        <p:nvPicPr>
          <p:cNvPr id="3" name="Imagen 2" descr="WhatsApp Image 2019-10-11 at 9.39.07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07" y="1417638"/>
            <a:ext cx="5997508" cy="44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1916"/>
            <a:ext cx="7817198" cy="1085722"/>
          </a:xfrm>
        </p:spPr>
        <p:txBody>
          <a:bodyPr/>
          <a:lstStyle/>
          <a:p>
            <a:r>
              <a:rPr lang="es-ES" dirty="0" smtClean="0"/>
              <a:t>Nuestra educación</a:t>
            </a:r>
            <a:endParaRPr lang="es-ES" dirty="0"/>
          </a:p>
        </p:txBody>
      </p:sp>
      <p:pic>
        <p:nvPicPr>
          <p:cNvPr id="6" name="Imagen 5" descr="WhatsApp Image 2019-10-11 at 9.51.18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98" y="1508980"/>
            <a:ext cx="2896193" cy="4830133"/>
          </a:xfrm>
          <a:prstGeom prst="rect">
            <a:avLst/>
          </a:prstGeom>
        </p:spPr>
      </p:pic>
      <p:pic>
        <p:nvPicPr>
          <p:cNvPr id="7" name="Imagen 6" descr="WhatsApp Image 2019-10-11 at 9.51.19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3" y="1508980"/>
            <a:ext cx="2896194" cy="48301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25590" y="2967659"/>
            <a:ext cx="245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Primaria</a:t>
            </a:r>
          </a:p>
          <a:p>
            <a:r>
              <a:rPr lang="es-ES" dirty="0" smtClean="0"/>
              <a:t>Secundaria </a:t>
            </a:r>
          </a:p>
          <a:p>
            <a:r>
              <a:rPr lang="es-ES" dirty="0" err="1" smtClean="0"/>
              <a:t>Terceria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25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escuela </a:t>
            </a:r>
            <a:endParaRPr lang="es-ES" dirty="0"/>
          </a:p>
        </p:txBody>
      </p:sp>
      <p:pic>
        <p:nvPicPr>
          <p:cNvPr id="4" name="Marcador de contenido 3" descr="WhatsApp Image 2019-10-11 at 9.51.17 A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" b="4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32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escuela</a:t>
            </a:r>
            <a:endParaRPr lang="es-ES" dirty="0"/>
          </a:p>
        </p:txBody>
      </p:sp>
      <p:pic>
        <p:nvPicPr>
          <p:cNvPr id="4" name="Marcador de contenido 3" descr="WhatsApp Image 2019-10-11 at 9.51.55 AM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910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educación superior </a:t>
            </a:r>
            <a:endParaRPr lang="es-ES" dirty="0"/>
          </a:p>
        </p:txBody>
      </p:sp>
      <p:pic>
        <p:nvPicPr>
          <p:cNvPr id="4" name="Imagen 3" descr="WhatsApp Image 2019-10-11 at 10.45.19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7" y="1760477"/>
            <a:ext cx="5216971" cy="40286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71534" y="1430212"/>
            <a:ext cx="261526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Estudiantes de la </a:t>
            </a:r>
          </a:p>
          <a:p>
            <a:r>
              <a:rPr lang="es-ES" sz="2500" dirty="0" smtClean="0"/>
              <a:t>Universidad Divino Niño Jesús</a:t>
            </a:r>
          </a:p>
          <a:p>
            <a:endParaRPr lang="es-ES" sz="2500" dirty="0"/>
          </a:p>
          <a:p>
            <a:r>
              <a:rPr lang="es-ES" sz="2500" dirty="0" smtClean="0"/>
              <a:t>Carrera de Profesorado de en Bilingüe y Artes Plásticas y Técnico de Enfermería 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90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Nuestra educación </a:t>
            </a:r>
            <a:endParaRPr lang="es-ES" dirty="0"/>
          </a:p>
        </p:txBody>
      </p:sp>
      <p:pic>
        <p:nvPicPr>
          <p:cNvPr id="3" name="Imagen 2" descr="WhatsApp Image 2019-10-11 at 10.45.45 A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>
          <a:xfrm>
            <a:off x="603090" y="1417638"/>
            <a:ext cx="3571277" cy="49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puesto de salud y nuestra medicina tradicional</a:t>
            </a:r>
            <a:endParaRPr lang="es-ES" dirty="0"/>
          </a:p>
        </p:txBody>
      </p:sp>
      <p:pic>
        <p:nvPicPr>
          <p:cNvPr id="4" name="Imagen 3" descr="WhatsApp Image 2019-10-11 at 9.46.11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2" y="1571854"/>
            <a:ext cx="3587364" cy="4783152"/>
          </a:xfrm>
          <a:prstGeom prst="rect">
            <a:avLst/>
          </a:prstGeom>
        </p:spPr>
      </p:pic>
      <p:pic>
        <p:nvPicPr>
          <p:cNvPr id="5" name="Imagen 4" descr="puestodesalud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2" y="2364068"/>
            <a:ext cx="5019102" cy="28232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7524" y="5431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La  Comunidad Macharety también tiene puesto de salud. Con una enfermera auxiliar.</a:t>
            </a:r>
          </a:p>
        </p:txBody>
      </p:sp>
    </p:spTree>
    <p:extLst>
      <p:ext uri="{BB962C8B-B14F-4D97-AF65-F5344CB8AC3E}">
        <p14:creationId xmlns:p14="http://schemas.microsoft.com/office/powerpoint/2010/main" val="16565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puesto de salud y nuestra medicina tradicional</a:t>
            </a:r>
            <a:endParaRPr lang="es-ES" dirty="0"/>
          </a:p>
        </p:txBody>
      </p:sp>
      <p:pic>
        <p:nvPicPr>
          <p:cNvPr id="3" name="Imagen 2" descr="WhatsApp Image 2019-10-11 at 9.51.55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9" y="1910188"/>
            <a:ext cx="4501274" cy="33759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5511734"/>
            <a:ext cx="407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Eucalipto: para resfríos, tos y para inhalar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00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Tereré </a:t>
            </a:r>
            <a:endParaRPr lang="es-ES" dirty="0"/>
          </a:p>
        </p:txBody>
      </p:sp>
      <p:pic>
        <p:nvPicPr>
          <p:cNvPr id="4" name="Imagen 3" descr="WhatsApp Image 2019-10-11 at 10.16.33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587364" cy="47831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50980" y="1426895"/>
            <a:ext cx="4235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La bebida tradicional de Paraguay </a:t>
            </a:r>
          </a:p>
          <a:p>
            <a:r>
              <a:rPr lang="es-ES" sz="3000" dirty="0"/>
              <a:t>s</a:t>
            </a:r>
            <a:r>
              <a:rPr lang="es-ES" sz="3000" dirty="0" smtClean="0"/>
              <a:t>e sirve con </a:t>
            </a:r>
            <a:r>
              <a:rPr lang="es-ES" sz="3000" dirty="0" err="1" smtClean="0"/>
              <a:t>pohã</a:t>
            </a:r>
            <a:r>
              <a:rPr lang="es-ES" sz="3000" dirty="0" smtClean="0"/>
              <a:t> </a:t>
            </a:r>
            <a:r>
              <a:rPr lang="es-ES" sz="3000" dirty="0" err="1" smtClean="0"/>
              <a:t>ro`ysã</a:t>
            </a:r>
            <a:endParaRPr lang="es-ES" sz="3000" dirty="0" smtClean="0"/>
          </a:p>
          <a:p>
            <a:r>
              <a:rPr lang="es-ES" sz="3000" dirty="0" smtClean="0"/>
              <a:t>Es un hierba </a:t>
            </a:r>
            <a:r>
              <a:rPr lang="es-ES" sz="3000" dirty="0" err="1" smtClean="0"/>
              <a:t>medicional</a:t>
            </a:r>
            <a:r>
              <a:rPr lang="es-ES" sz="3000" dirty="0" smtClean="0"/>
              <a:t> y con hielo.</a:t>
            </a:r>
          </a:p>
          <a:p>
            <a:endParaRPr lang="es-ES" sz="3000" dirty="0" smtClean="0"/>
          </a:p>
          <a:p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72201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WhatsApp Image 2019-10-11 at 9.39.11 A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01060" y="930537"/>
            <a:ext cx="7549465" cy="41519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6569" y="5256280"/>
            <a:ext cx="714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 diferencia de aquí es todo plano y no hay cerros. No tenemos plaza principal.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71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Mbyjape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50981" y="2821851"/>
            <a:ext cx="423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Es hecho de harina de trigo, aceite, levadura y agua tibia. </a:t>
            </a:r>
            <a:endParaRPr lang="es-ES" sz="3000" dirty="0"/>
          </a:p>
        </p:txBody>
      </p:sp>
      <p:pic>
        <p:nvPicPr>
          <p:cNvPr id="3" name="Imagen 2" descr="WhatsApp Image 2019-10-11 at 10.45.35 AM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16572"/>
          <a:stretch/>
        </p:blipFill>
        <p:spPr>
          <a:xfrm>
            <a:off x="457200" y="1426895"/>
            <a:ext cx="3857625" cy="46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Consejos para cuando ustedes nos visiten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Lleven su termo, guampa y bombilla para el tereré.</a:t>
            </a:r>
          </a:p>
          <a:p>
            <a:r>
              <a:rPr lang="es-ES" dirty="0" smtClean="0"/>
              <a:t>En Filadelfia no se mosca mucha hoja de coca.</a:t>
            </a:r>
          </a:p>
          <a:p>
            <a:r>
              <a:rPr lang="es-ES" dirty="0" smtClean="0"/>
              <a:t> Traten de cambiar su dinero antes.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102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¿Por qué toman mate con agua caliente si hace calor? ¿y con azúcar?</a:t>
            </a:r>
          </a:p>
          <a:p>
            <a:r>
              <a:rPr lang="es-ES" dirty="0" smtClean="0"/>
              <a:t>Ayer nos invitaron un desayuno ¿cómo se llamaba? Allá se dice KAGUYJY y ¿aquí? ¿se dice igual?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769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Educación estamos avanzando también. ...tenemos escuela colegio universidad en nuestra propia comunidad. Nuestra lengua materna estamos queriendo rescatar. Y necesitamos a poyo de las instituciones para seguir estudiando. ...Y lugares de trabajo. Se agota mi batería y estoy por fila.</a:t>
            </a:r>
          </a:p>
        </p:txBody>
      </p:sp>
    </p:spTree>
    <p:extLst>
      <p:ext uri="{BB962C8B-B14F-4D97-AF65-F5344CB8AC3E}">
        <p14:creationId xmlns:p14="http://schemas.microsoft.com/office/powerpoint/2010/main" val="328141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Nuestra organización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600200"/>
            <a:ext cx="800469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3600" b="1" dirty="0" smtClean="0"/>
              <a:t>Comunidad Macharety</a:t>
            </a:r>
          </a:p>
          <a:p>
            <a:r>
              <a:rPr lang="es-ES" sz="3600" dirty="0" smtClean="0"/>
              <a:t>Líder, Pedro Román</a:t>
            </a:r>
          </a:p>
          <a:p>
            <a:pPr marL="400050" lvl="1" indent="0">
              <a:buNone/>
            </a:pPr>
            <a:r>
              <a:rPr lang="es-ES" sz="3600" dirty="0" smtClean="0"/>
              <a:t>Vice líder con tesorera, secretario, 4 personas de </a:t>
            </a:r>
          </a:p>
          <a:p>
            <a:pPr marL="400050" lvl="1" indent="0">
              <a:buNone/>
            </a:pPr>
            <a:r>
              <a:rPr lang="es-ES" sz="3600" dirty="0" smtClean="0"/>
              <a:t>apoyo</a:t>
            </a:r>
          </a:p>
          <a:p>
            <a:r>
              <a:rPr lang="es-ES" sz="3600" dirty="0" smtClean="0"/>
              <a:t>Elegido por 3 años con posibilidad a reelección. 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3600" dirty="0" smtClean="0"/>
              <a:t>Somos parte de </a:t>
            </a:r>
            <a:r>
              <a:rPr lang="es-ES" sz="3600" b="1" dirty="0" smtClean="0"/>
              <a:t>OPG </a:t>
            </a:r>
            <a:r>
              <a:rPr lang="es-ES" sz="3600" dirty="0" smtClean="0"/>
              <a:t>(Organización del Pueblo Guaraní) ; pero, falta fortalecer nuestra organización. Coordinamos a nivel de la educación principalmente.</a:t>
            </a:r>
            <a:endParaRPr lang="es-ES" sz="3600" dirty="0"/>
          </a:p>
          <a:p>
            <a:pPr marL="400050" lvl="1" indent="0">
              <a:buNone/>
            </a:pPr>
            <a:r>
              <a:rPr lang="es-ES" sz="3600" dirty="0" smtClean="0"/>
              <a:t>Presidente, Nery Saldívar</a:t>
            </a:r>
          </a:p>
          <a:p>
            <a:pPr marL="400050" lvl="1" indent="0">
              <a:buNone/>
            </a:pPr>
            <a:r>
              <a:rPr lang="es-ES" sz="3600" dirty="0" smtClean="0"/>
              <a:t>Tesorera Ana Romero</a:t>
            </a:r>
          </a:p>
          <a:p>
            <a:pPr marL="400050" lvl="1" indent="0">
              <a:buNone/>
            </a:pPr>
            <a:endParaRPr lang="es-ES" sz="3600" dirty="0" smtClean="0"/>
          </a:p>
          <a:p>
            <a:r>
              <a:rPr lang="es-ES" sz="3600" dirty="0" smtClean="0"/>
              <a:t>Empezamos a trabajar con la nueva coordinadora de la Dirección de Educación Indígena del Pueblo Guaraní para fortalecer y rescatar los valores para nuestra educación.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9743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nuestra historia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4057" y="1417638"/>
            <a:ext cx="4942758" cy="4660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 smtClean="0"/>
              <a:t> “Por causa de la Guerra del Chaco. Los soldados paraguayos llegaron hasta Macharetí de Bolivia, y se encontraron con nuestros abuelo/as cuando eran jóvenes, se acercaron a ellos para pedirles ayuda porque no sabían nada de ese lugar. Les hablaron en guaraní paraguayo, nuestra lengua materna que es casi igual a la de ustedes, por eso se entendieron pronto con ellos. ”</a:t>
            </a:r>
          </a:p>
          <a:p>
            <a:pPr marL="0" indent="0" algn="just">
              <a:buNone/>
            </a:pPr>
            <a:endParaRPr lang="es-ES" sz="2200" dirty="0" smtClean="0"/>
          </a:p>
          <a:p>
            <a:pPr marL="0" indent="0" algn="just">
              <a:buNone/>
            </a:pPr>
            <a:r>
              <a:rPr lang="es-ES" sz="2200" i="1" dirty="0" smtClean="0"/>
              <a:t>(Testimonio, Juana Guainer, Comunidad 13 de agosto. La abuela de su esposo fue de Macharetí de Bolivia)</a:t>
            </a:r>
            <a:endParaRPr lang="es-ES" sz="2200" i="1" dirty="0"/>
          </a:p>
        </p:txBody>
      </p:sp>
      <p:pic>
        <p:nvPicPr>
          <p:cNvPr id="4" name="Imagen 3" descr="WhatsApp Image 2019-10-11 at 12.08.5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" y="1542900"/>
            <a:ext cx="3401594" cy="45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nuestra historia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300" dirty="0" smtClean="0"/>
              <a:t>“Los soldados paraguayos le invitaron a nuestros abuelos,</a:t>
            </a:r>
            <a:r>
              <a:rPr lang="es-ES" sz="2300" dirty="0"/>
              <a:t> </a:t>
            </a:r>
            <a:r>
              <a:rPr lang="es-ES" sz="2300" dirty="0" smtClean="0"/>
              <a:t>les preguntaron si no querían ir al Paraguay, diciéndoles que no les faltaría nada. Ellos aceptaron, nuestros abuelos eran gente honesta y trabajadora, dejaron toda cosa que ahí tenían, animales y casas. </a:t>
            </a:r>
          </a:p>
          <a:p>
            <a:pPr marL="0" indent="0" algn="just">
              <a:buNone/>
            </a:pPr>
            <a:r>
              <a:rPr lang="es-ES" sz="2300" dirty="0" smtClean="0"/>
              <a:t>Los soldados paraguayos le trajeron a nuestros abuelos en un camión grande que se le denominaba camión EP.</a:t>
            </a:r>
          </a:p>
          <a:p>
            <a:pPr marL="0" indent="0" algn="just">
              <a:buNone/>
            </a:pPr>
            <a:r>
              <a:rPr lang="es-ES" sz="2300" dirty="0" smtClean="0"/>
              <a:t>De las personas que vinieron en ese camión la señora </a:t>
            </a:r>
            <a:r>
              <a:rPr lang="es-ES" sz="2300" i="1" dirty="0" smtClean="0"/>
              <a:t>Juana Guainer </a:t>
            </a:r>
            <a:r>
              <a:rPr lang="es-ES" sz="2300" dirty="0" smtClean="0"/>
              <a:t>conoce a la abuelita de su marido, la señora Martina viuda de Machune. Ella tienen 102 años y aún vive en Filadelfia  con su hija Angelina Machune </a:t>
            </a:r>
            <a:r>
              <a:rPr lang="es-ES" sz="2300" dirty="0" err="1" smtClean="0"/>
              <a:t>Acepui</a:t>
            </a:r>
            <a:r>
              <a:rPr lang="es-ES" sz="2300" dirty="0" smtClean="0"/>
              <a:t>, de Villa Amistad.”</a:t>
            </a:r>
          </a:p>
          <a:p>
            <a:pPr marL="0" indent="0" algn="just">
              <a:buNone/>
            </a:pPr>
            <a:r>
              <a:rPr lang="es-ES" sz="2300" i="1" dirty="0" smtClean="0"/>
              <a:t>(Testimonio, Juana Guainer, Comunidad 13 de agosto)</a:t>
            </a:r>
          </a:p>
          <a:p>
            <a:pPr marL="0" indent="0">
              <a:buNone/>
            </a:pPr>
            <a:endParaRPr lang="es-ES" sz="2500" dirty="0" smtClean="0"/>
          </a:p>
          <a:p>
            <a:pPr marL="0" indent="0">
              <a:buNone/>
            </a:pPr>
            <a:endParaRPr lang="es-ES" sz="2500" dirty="0" smtClean="0"/>
          </a:p>
        </p:txBody>
      </p:sp>
    </p:spTree>
    <p:extLst>
      <p:ext uri="{BB962C8B-B14F-4D97-AF65-F5344CB8AC3E}">
        <p14:creationId xmlns:p14="http://schemas.microsoft.com/office/powerpoint/2010/main" val="42719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141"/>
            <a:ext cx="8229600" cy="1143000"/>
          </a:xfrm>
        </p:spPr>
        <p:txBody>
          <a:bodyPr/>
          <a:lstStyle/>
          <a:p>
            <a:r>
              <a:rPr lang="es-ES" dirty="0" smtClean="0"/>
              <a:t>Un poco de nuestra historia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188" y="930416"/>
            <a:ext cx="8397612" cy="5507899"/>
          </a:xfrm>
        </p:spPr>
        <p:txBody>
          <a:bodyPr>
            <a:noAutofit/>
          </a:bodyPr>
          <a:lstStyle/>
          <a:p>
            <a:r>
              <a:rPr lang="es-ES" sz="1600" dirty="0" smtClean="0"/>
              <a:t>45 fundadores tiene Macharety, muchos ya han fallecido. Y algún aún vive. Ellos vinieron por etapa.</a:t>
            </a:r>
          </a:p>
          <a:p>
            <a:r>
              <a:rPr lang="es-ES" sz="1600" dirty="0" smtClean="0"/>
              <a:t>De los que aún viven son: </a:t>
            </a:r>
          </a:p>
          <a:p>
            <a:pPr>
              <a:buFontTx/>
              <a:buChar char="-"/>
            </a:pPr>
            <a:r>
              <a:rPr lang="es-ES" sz="1600" dirty="0" smtClean="0"/>
              <a:t>Hipólito Acevei, hasta ahora sigue cómo líder político</a:t>
            </a:r>
          </a:p>
          <a:p>
            <a:pPr>
              <a:buFontTx/>
              <a:buChar char="-"/>
            </a:pPr>
            <a:r>
              <a:rPr lang="es-ES" sz="1600" dirty="0" smtClean="0"/>
              <a:t>Nicanor Atirillo, con el se consulta todo, tiene mucha experiencia, </a:t>
            </a:r>
          </a:p>
          <a:p>
            <a:pPr>
              <a:buFontTx/>
              <a:buChar char="-"/>
            </a:pPr>
            <a:r>
              <a:rPr lang="es-ES" sz="1600" dirty="0" smtClean="0"/>
              <a:t>Pascual Miguel (abuelo de Guadalupe)</a:t>
            </a:r>
          </a:p>
          <a:p>
            <a:pPr>
              <a:buFontTx/>
              <a:buChar char="-"/>
            </a:pPr>
            <a:r>
              <a:rPr lang="es-ES" sz="1600" dirty="0" smtClean="0"/>
              <a:t>Enrique Román</a:t>
            </a:r>
          </a:p>
          <a:p>
            <a:pPr>
              <a:buFontTx/>
              <a:buChar char="-"/>
            </a:pPr>
            <a:r>
              <a:rPr lang="es-ES" sz="1600" dirty="0" smtClean="0"/>
              <a:t>Juan Bernabé, quien fue líder también. </a:t>
            </a:r>
          </a:p>
          <a:p>
            <a:pPr>
              <a:buFontTx/>
              <a:buChar char="-"/>
            </a:pPr>
            <a:r>
              <a:rPr lang="es-ES" sz="1600" dirty="0" smtClean="0"/>
              <a:t>Simón Parada</a:t>
            </a:r>
          </a:p>
          <a:p>
            <a:pPr>
              <a:buFontTx/>
              <a:buChar char="-"/>
            </a:pPr>
            <a:r>
              <a:rPr lang="es-ES" sz="1600" dirty="0" smtClean="0"/>
              <a:t>Carlos Flores (papá de Gloria)</a:t>
            </a:r>
          </a:p>
          <a:p>
            <a:pPr>
              <a:buFontTx/>
              <a:buChar char="-"/>
            </a:pPr>
            <a:r>
              <a:rPr lang="es-ES" sz="1600" dirty="0" smtClean="0"/>
              <a:t>Eusebio Acevei</a:t>
            </a:r>
          </a:p>
          <a:p>
            <a:pPr>
              <a:buFontTx/>
              <a:buChar char="-"/>
            </a:pPr>
            <a:r>
              <a:rPr lang="es-ES" sz="1600" dirty="0" smtClean="0"/>
              <a:t>Pablo Barriento</a:t>
            </a:r>
            <a:endParaRPr lang="es-ES" sz="1600" dirty="0"/>
          </a:p>
          <a:p>
            <a:pPr>
              <a:buFontTx/>
              <a:buChar char="-"/>
            </a:pPr>
            <a:r>
              <a:rPr lang="es-ES" sz="1600" dirty="0" smtClean="0"/>
              <a:t>Silvano Arroyo y Cecilio Arroyo</a:t>
            </a:r>
            <a:endParaRPr lang="es-ES" sz="1600" dirty="0"/>
          </a:p>
          <a:p>
            <a:pPr>
              <a:buFontTx/>
              <a:buChar char="-"/>
            </a:pPr>
            <a:r>
              <a:rPr lang="es-ES" sz="1600" dirty="0" smtClean="0"/>
              <a:t>Apolinario Miguel y David Miguel</a:t>
            </a:r>
          </a:p>
          <a:p>
            <a:pPr>
              <a:buFontTx/>
              <a:buChar char="-"/>
            </a:pPr>
            <a:r>
              <a:rPr lang="es-ES" sz="1600" dirty="0" smtClean="0"/>
              <a:t>Francisco Fernández</a:t>
            </a:r>
          </a:p>
          <a:p>
            <a:pPr>
              <a:buFontTx/>
              <a:buChar char="-"/>
            </a:pPr>
            <a:r>
              <a:rPr lang="es-ES" sz="1600" dirty="0" smtClean="0"/>
              <a:t>Juan </a:t>
            </a:r>
            <a:r>
              <a:rPr lang="es-ES" sz="1600" dirty="0"/>
              <a:t>S</a:t>
            </a:r>
            <a:r>
              <a:rPr lang="es-ES" sz="1600" dirty="0" smtClean="0"/>
              <a:t>aavedra</a:t>
            </a:r>
            <a:endParaRPr lang="es-ES" sz="1600" dirty="0"/>
          </a:p>
          <a:p>
            <a:pPr>
              <a:buFontTx/>
              <a:buChar char="-"/>
            </a:pPr>
            <a:r>
              <a:rPr lang="es-ES" sz="1600" dirty="0" smtClean="0"/>
              <a:t>Juan Fernández. Y mucho dejaron otra vez la comunidad por algún motivo y ocuparon otro nuevos territorios.</a:t>
            </a:r>
          </a:p>
          <a:p>
            <a:pPr marL="0" indent="0">
              <a:buNone/>
            </a:pPr>
            <a:r>
              <a:rPr lang="es-ES" sz="1600" i="1" dirty="0" smtClean="0"/>
              <a:t>(Testimonio, Juana Guainer, Comunidad 13 de agosto)</a:t>
            </a:r>
          </a:p>
        </p:txBody>
      </p:sp>
    </p:spTree>
    <p:extLst>
      <p:ext uri="{BB962C8B-B14F-4D97-AF65-F5344CB8AC3E}">
        <p14:creationId xmlns:p14="http://schemas.microsoft.com/office/powerpoint/2010/main" val="45305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Para complementar esa 75 familias, tuvieron que preparar otro asentamientos para la familia. Con 25 familias, denominadas 13 de Agosto.</a:t>
            </a:r>
          </a:p>
          <a:p>
            <a:pPr marL="0" indent="0">
              <a:buNone/>
            </a:pPr>
            <a:r>
              <a:rPr lang="es-ES" dirty="0" smtClean="0"/>
              <a:t>Hay lugares donde les trajeron aquí en Paraguay como Guachalla, Esperanza, Camacho que ahora  es Mariscal. Y otro pasaron hacia Puerto Casado. Y de ahí se formó familias que  ahora ocupan Macharety Paraguay  y en esta comunidad vive de diferentes lugares. Y lo volvieron a nombrar MACHARETY”</a:t>
            </a:r>
          </a:p>
          <a:p>
            <a:pPr marL="0" indent="0">
              <a:buNone/>
            </a:pPr>
            <a:r>
              <a:rPr lang="es-ES" dirty="0" smtClean="0"/>
              <a:t>también sabían que Paraguay estaba ganando la Guerra y aceptaron”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i="1" dirty="0" smtClean="0"/>
              <a:t>(Testimonio, Juana Guainer, Comunidad 13 de agosto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3141"/>
            <a:ext cx="8229600" cy="1143000"/>
          </a:xfrm>
        </p:spPr>
        <p:txBody>
          <a:bodyPr/>
          <a:lstStyle/>
          <a:p>
            <a:r>
              <a:rPr lang="es-ES" dirty="0" smtClean="0"/>
              <a:t>Un poco de nuestra historia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2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 comunitario </a:t>
            </a:r>
            <a:endParaRPr lang="es-ES" dirty="0"/>
          </a:p>
        </p:txBody>
      </p:sp>
      <p:pic>
        <p:nvPicPr>
          <p:cNvPr id="4" name="Marcador de contenido 3" descr="WhatsApp Image 2019-10-11 at 9.44.12 A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5821"/>
          <a:stretch>
            <a:fillRect/>
          </a:stretch>
        </p:blipFill>
        <p:spPr>
          <a:xfrm>
            <a:off x="3572428" y="2162264"/>
            <a:ext cx="5114372" cy="2812708"/>
          </a:xfrm>
        </p:spPr>
      </p:pic>
      <p:sp>
        <p:nvSpPr>
          <p:cNvPr id="5" name="CuadroTexto 4"/>
          <p:cNvSpPr txBox="1"/>
          <p:nvPr/>
        </p:nvSpPr>
        <p:spPr>
          <a:xfrm>
            <a:off x="2871423" y="5578564"/>
            <a:ext cx="581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Nuestro líder, Pedro Román, haciendo adobe para el aljibe </a:t>
            </a:r>
            <a:endParaRPr lang="es-ES" dirty="0"/>
          </a:p>
        </p:txBody>
      </p:sp>
      <p:pic>
        <p:nvPicPr>
          <p:cNvPr id="6" name="Imagen 5" descr="WhatsApp Image 2019-10-11 at 9.39.04 A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005033" cy="40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1008</Words>
  <Application>Microsoft Macintosh PowerPoint</Application>
  <PresentationFormat>Presentación en pantalla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Comunidad Indígena  Laguna Negra  Macharety (Departamento Boquerón, Paraguay)</vt:lpstr>
      <vt:lpstr>Nuestra Comunidad Macharety</vt:lpstr>
      <vt:lpstr>Presentación de PowerPoint</vt:lpstr>
      <vt:lpstr>Nuestra organización</vt:lpstr>
      <vt:lpstr>Un poco de nuestra historia</vt:lpstr>
      <vt:lpstr>Un poco de nuestra historia</vt:lpstr>
      <vt:lpstr>Un poco de nuestra historia</vt:lpstr>
      <vt:lpstr>Un poco de nuestra historia</vt:lpstr>
      <vt:lpstr>Trabajo comunitario </vt:lpstr>
      <vt:lpstr>Trabajo comunitario </vt:lpstr>
      <vt:lpstr>Trabajo comunitario </vt:lpstr>
      <vt:lpstr>Trabajo comunitario</vt:lpstr>
      <vt:lpstr>Trabajo comunitario</vt:lpstr>
      <vt:lpstr>El agua </vt:lpstr>
      <vt:lpstr>El agua</vt:lpstr>
      <vt:lpstr>Nuestra producción </vt:lpstr>
      <vt:lpstr>Nuestra producción </vt:lpstr>
      <vt:lpstr>Tierra </vt:lpstr>
      <vt:lpstr>Organización de mujeres </vt:lpstr>
      <vt:lpstr>Organización de mujeres</vt:lpstr>
      <vt:lpstr>Organización de mujeres</vt:lpstr>
      <vt:lpstr>Nuestra educación</vt:lpstr>
      <vt:lpstr>Nuestra escuela </vt:lpstr>
      <vt:lpstr>Nuestra escuela</vt:lpstr>
      <vt:lpstr>Nuestra educación superior </vt:lpstr>
      <vt:lpstr>Nuestra educación </vt:lpstr>
      <vt:lpstr>El puesto de salud y nuestra medicina tradicional</vt:lpstr>
      <vt:lpstr>El puesto de salud y nuestra medicina tradicional</vt:lpstr>
      <vt:lpstr>Tereré </vt:lpstr>
      <vt:lpstr>Mbyjape</vt:lpstr>
      <vt:lpstr>Consejos para cuando ustedes nos visiten</vt:lpstr>
      <vt:lpstr>Preguntas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Macharety-Paraguay</dc:title>
  <dc:creator>Tierra Mojada</dc:creator>
  <cp:lastModifiedBy>Tierra Mojada</cp:lastModifiedBy>
  <cp:revision>34</cp:revision>
  <dcterms:created xsi:type="dcterms:W3CDTF">2019-10-11T13:21:34Z</dcterms:created>
  <dcterms:modified xsi:type="dcterms:W3CDTF">2019-10-12T03:56:23Z</dcterms:modified>
</cp:coreProperties>
</file>